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9"/>
  </p:notesMasterIdLst>
  <p:sldIdLst>
    <p:sldId id="258" r:id="rId2"/>
    <p:sldId id="257" r:id="rId3"/>
    <p:sldId id="259" r:id="rId4"/>
    <p:sldId id="260" r:id="rId5"/>
    <p:sldId id="261" r:id="rId6"/>
    <p:sldId id="262" r:id="rId7"/>
    <p:sldId id="263" r:id="rId8"/>
    <p:sldId id="264" r:id="rId9"/>
    <p:sldId id="265" r:id="rId10"/>
    <p:sldId id="273" r:id="rId11"/>
    <p:sldId id="266" r:id="rId12"/>
    <p:sldId id="267" r:id="rId13"/>
    <p:sldId id="268" r:id="rId14"/>
    <p:sldId id="269" r:id="rId15"/>
    <p:sldId id="270" r:id="rId16"/>
    <p:sldId id="271" r:id="rId17"/>
    <p:sldId id="272"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2" d="100"/>
          <a:sy n="72" d="100"/>
        </p:scale>
        <p:origin x="8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774CA-B0C2-42A0-9150-F624CB7735C0}" type="datetimeFigureOut">
              <a:rPr lang="ru-RU" smtClean="0"/>
              <a:t>01.02.2022</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9083B-856C-4DAF-80BD-49FF98F6F120}" type="slidenum">
              <a:rPr lang="ru-RU" smtClean="0"/>
              <a:t>‹#›</a:t>
            </a:fld>
            <a:endParaRPr lang="ru-RU"/>
          </a:p>
        </p:txBody>
      </p:sp>
    </p:spTree>
    <p:extLst>
      <p:ext uri="{BB962C8B-B14F-4D97-AF65-F5344CB8AC3E}">
        <p14:creationId xmlns:p14="http://schemas.microsoft.com/office/powerpoint/2010/main" val="368342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D4E9083B-856C-4DAF-80BD-49FF98F6F120}" type="slidenum">
              <a:rPr lang="ru-RU" smtClean="0"/>
              <a:t>3</a:t>
            </a:fld>
            <a:endParaRPr lang="ru-RU"/>
          </a:p>
        </p:txBody>
      </p:sp>
    </p:spTree>
    <p:extLst>
      <p:ext uri="{BB962C8B-B14F-4D97-AF65-F5344CB8AC3E}">
        <p14:creationId xmlns:p14="http://schemas.microsoft.com/office/powerpoint/2010/main" val="63264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D4E9083B-856C-4DAF-80BD-49FF98F6F120}" type="slidenum">
              <a:rPr lang="ru-RU" smtClean="0"/>
              <a:t>4</a:t>
            </a:fld>
            <a:endParaRPr lang="ru-RU"/>
          </a:p>
        </p:txBody>
      </p:sp>
    </p:spTree>
    <p:extLst>
      <p:ext uri="{BB962C8B-B14F-4D97-AF65-F5344CB8AC3E}">
        <p14:creationId xmlns:p14="http://schemas.microsoft.com/office/powerpoint/2010/main" val="153548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9791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5608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6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43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8760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6228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302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04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1030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849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5151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903234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creativecommons.org/licenses/by-nc/3.0/" TargetMode="External"/><Relationship Id="rId5" Type="http://schemas.openxmlformats.org/officeDocument/2006/relationships/hyperlink" Target="http://www.pngall.com/mouse-animal-png"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creativecommons.org/licenses/by-nc/3.0/" TargetMode="External"/><Relationship Id="rId5" Type="http://schemas.openxmlformats.org/officeDocument/2006/relationships/hyperlink" Target="https://futurism.com/genetic-sequencing-now-available-just-280/"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creativecommons.org/licenses/by/3.0/"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flickr.com/photos/genomegov/27861478565/in/photolist-Js2mU6-Js92ac-4HiqxP-iH5QQk-He4JEn-GiA7z7-GiJrnF-He4Jjc-nJA4YB-aFt8s-5dopRY-He4Jw6-JooTop-JojdgK-eU1Jzm-77feYm-Hbayro-NGGuZD-nkDnjH-nnpYNn-HTtbUm-TSir4S-GiA6VG-nnpZe2-nkmZoh-H5Kusq-NY7DN-nGubje-nEJpZE-iHnp6b-8BMHzj-GiA6Th-nqhL5g-nGubdT-9EpGD2-beGnKg-9jWtQJ-SEG81X-S224g9-5SK7Ki-Raf5G8-2fqVjTs-J2ui5o-Jp1h5s-nkFFSj-AMsc6k-5SK7Pn-kx6ji8-QkKQrP-2hjNWgB" TargetMode="External"/><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creativecommons.org/licenses/by-nc/3.0/"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bmjopen.bmj.com/content/6/1/e009532" TargetMode="External"/><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1BAFE-F12E-4CBD-A1FB-3B86BC9C2804}"/>
              </a:ext>
            </a:extLst>
          </p:cNvPr>
          <p:cNvSpPr>
            <a:spLocks noGrp="1"/>
          </p:cNvSpPr>
          <p:nvPr>
            <p:ph type="title"/>
          </p:nvPr>
        </p:nvSpPr>
        <p:spPr>
          <a:xfrm>
            <a:off x="4579243" y="1419224"/>
            <a:ext cx="6798608" cy="3053421"/>
          </a:xfrm>
        </p:spPr>
        <p:txBody>
          <a:bodyPr vert="horz" lIns="91440" tIns="45720" rIns="91440" bIns="45720" rtlCol="0" anchor="b">
            <a:normAutofit fontScale="90000"/>
          </a:bodyPr>
          <a:lstStyle/>
          <a:p>
            <a:r>
              <a:rPr lang="en-US" sz="4400" b="1" dirty="0">
                <a:effectLst/>
                <a:latin typeface="Arial" panose="020B0604020202020204" pitchFamily="34" charset="0"/>
                <a:ea typeface="Calibri" panose="020F0502020204030204" pitchFamily="34" charset="0"/>
                <a:cs typeface="Times New Roman" panose="02020603050405020304" pitchFamily="18" charset="0"/>
              </a:rPr>
              <a:t>Searching for differentially expressed genes in 7 types of Mus Musculus cells.</a:t>
            </a:r>
            <a:endParaRPr lang="en-US" sz="4400" dirty="0"/>
          </a:p>
        </p:txBody>
      </p:sp>
      <p:sp>
        <p:nvSpPr>
          <p:cNvPr id="36" name="Rectangle 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cat, rodent, mammal, domestic cat&#10;&#10;Description automatically generated">
            <a:extLst>
              <a:ext uri="{FF2B5EF4-FFF2-40B4-BE49-F238E27FC236}">
                <a16:creationId xmlns:a16="http://schemas.microsoft.com/office/drawing/2014/main" id="{EC2C9BD3-5AA9-4F1E-AAE9-9ADD65C085A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4700" y="2049354"/>
            <a:ext cx="3053422" cy="3053422"/>
          </a:xfrm>
          <a:prstGeom prst="rect">
            <a:avLst/>
          </a:prstGeom>
        </p:spPr>
      </p:pic>
      <p:sp>
        <p:nvSpPr>
          <p:cNvPr id="6" name="TextBox 5">
            <a:extLst>
              <a:ext uri="{FF2B5EF4-FFF2-40B4-BE49-F238E27FC236}">
                <a16:creationId xmlns:a16="http://schemas.microsoft.com/office/drawing/2014/main" id="{ADBDF4A0-D266-47CF-8A5B-9BAD44790605}"/>
              </a:ext>
            </a:extLst>
          </p:cNvPr>
          <p:cNvSpPr txBox="1"/>
          <p:nvPr/>
        </p:nvSpPr>
        <p:spPr>
          <a:xfrm>
            <a:off x="1452151" y="4902721"/>
            <a:ext cx="2375971" cy="200055"/>
          </a:xfrm>
          <a:prstGeom prst="rect">
            <a:avLst/>
          </a:prstGeom>
          <a:solidFill>
            <a:srgbClr val="000000"/>
          </a:solidFill>
        </p:spPr>
        <p:txBody>
          <a:bodyPr wrap="none" rtlCol="0">
            <a:spAutoFit/>
          </a:bodyPr>
          <a:lstStyle/>
          <a:p>
            <a:pPr algn="r">
              <a:spcAft>
                <a:spcPts val="600"/>
              </a:spcAft>
            </a:pPr>
            <a:r>
              <a:rPr lang="ru-RU" sz="700">
                <a:solidFill>
                  <a:srgbClr val="FFFFFF"/>
                </a:solidFill>
                <a:hlinkClick r:id="rId5" tooltip="http://www.pngall.com/mouse-animal-png">
                  <a:extLst>
                    <a:ext uri="{A12FA001-AC4F-418D-AE19-62706E023703}">
                      <ahyp:hlinkClr xmlns:ahyp="http://schemas.microsoft.com/office/drawing/2018/hyperlinkcolor" val="tx"/>
                    </a:ext>
                  </a:extLst>
                </a:hlinkClick>
              </a:rPr>
              <a:t>This Photo</a:t>
            </a:r>
            <a:r>
              <a:rPr lang="ru-RU" sz="700">
                <a:solidFill>
                  <a:srgbClr val="FFFFFF"/>
                </a:solidFill>
              </a:rPr>
              <a:t> by Unknown Author is licensed under </a:t>
            </a:r>
            <a:r>
              <a:rPr lang="ru-RU"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ru-RU" sz="700">
              <a:solidFill>
                <a:srgbClr val="FFFFFF"/>
              </a:solidFill>
            </a:endParaRPr>
          </a:p>
        </p:txBody>
      </p:sp>
      <p:pic>
        <p:nvPicPr>
          <p:cNvPr id="3" name="Audio 2">
            <a:hlinkClick r:id="" action="ppaction://media"/>
            <a:extLst>
              <a:ext uri="{FF2B5EF4-FFF2-40B4-BE49-F238E27FC236}">
                <a16:creationId xmlns:a16="http://schemas.microsoft.com/office/drawing/2014/main" id="{29035ABA-4A5B-4299-A21E-1641B0B7CB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104164"/>
            <a:ext cx="609600" cy="609600"/>
          </a:xfrm>
          <a:prstGeom prst="rect">
            <a:avLst/>
          </a:prstGeom>
        </p:spPr>
      </p:pic>
    </p:spTree>
    <p:extLst>
      <p:ext uri="{BB962C8B-B14F-4D97-AF65-F5344CB8AC3E}">
        <p14:creationId xmlns:p14="http://schemas.microsoft.com/office/powerpoint/2010/main" val="2129898120"/>
      </p:ext>
    </p:extLst>
  </p:cSld>
  <p:clrMapOvr>
    <a:masterClrMapping/>
  </p:clrMapOvr>
  <mc:AlternateContent xmlns:mc="http://schemas.openxmlformats.org/markup-compatibility/2006" xmlns:p14="http://schemas.microsoft.com/office/powerpoint/2010/main">
    <mc:Choice Requires="p14">
      <p:transition spd="slow" p14:dur="2000" advTm="17241"/>
    </mc:Choice>
    <mc:Fallback xmlns="">
      <p:transition spd="slow" advTm="17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2205474-C588-41FC-893E-13D42B2C187B}"/>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effectLst/>
              </a:rPr>
              <a:t>explained variance ratio by each PCA component</a:t>
            </a:r>
            <a:endParaRPr lang="en-US" sz="3600" dirty="0">
              <a:solidFill>
                <a:schemeClr val="tx1"/>
              </a:solidFill>
            </a:endParaRPr>
          </a:p>
        </p:txBody>
      </p:sp>
      <p:sp>
        <p:nvSpPr>
          <p:cNvPr id="41" name="Rectangle 4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hart, scatter chart&#10;&#10;Description automatically generated">
            <a:extLst>
              <a:ext uri="{FF2B5EF4-FFF2-40B4-BE49-F238E27FC236}">
                <a16:creationId xmlns:a16="http://schemas.microsoft.com/office/drawing/2014/main" id="{FA3B1659-B401-4A14-95D8-8DC8D2F1BFE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5" y="1234344"/>
            <a:ext cx="6253164" cy="4408706"/>
          </a:xfrm>
          <a:prstGeom prst="rect">
            <a:avLst/>
          </a:prstGeom>
        </p:spPr>
      </p:pic>
      <p:pic>
        <p:nvPicPr>
          <p:cNvPr id="4" name="Audio 3">
            <a:hlinkClick r:id="" action="ppaction://media"/>
            <a:extLst>
              <a:ext uri="{FF2B5EF4-FFF2-40B4-BE49-F238E27FC236}">
                <a16:creationId xmlns:a16="http://schemas.microsoft.com/office/drawing/2014/main" id="{1B2DF85B-A561-4328-B5E6-6CB6473D65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6635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25"/>
    </mc:Choice>
    <mc:Fallback xmlns="">
      <p:transition spd="slow" advTm="20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2" name="Rectangle 51">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8A9E0-A75B-44BC-91C0-CE4867EA7E73}"/>
              </a:ext>
            </a:extLst>
          </p:cNvPr>
          <p:cNvSpPr>
            <a:spLocks noGrp="1"/>
          </p:cNvSpPr>
          <p:nvPr>
            <p:ph type="title"/>
          </p:nvPr>
        </p:nvSpPr>
        <p:spPr>
          <a:xfrm>
            <a:off x="581191" y="1020431"/>
            <a:ext cx="10993549" cy="1475013"/>
          </a:xfrm>
        </p:spPr>
        <p:txBody>
          <a:bodyPr vert="horz" lIns="91440" tIns="45720" rIns="91440" bIns="45720" rtlCol="0" anchor="b">
            <a:normAutofit/>
          </a:bodyPr>
          <a:lstStyle/>
          <a:p>
            <a:r>
              <a:rPr lang="en-US" sz="3600" dirty="0">
                <a:effectLst/>
              </a:rPr>
              <a:t>the most impactful genes on the FIRST  THREE PCA components</a:t>
            </a:r>
            <a:endParaRPr lang="en-US" sz="3600" dirty="0"/>
          </a:p>
        </p:txBody>
      </p:sp>
      <p:sp>
        <p:nvSpPr>
          <p:cNvPr id="54" name="Rectangle 53">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diagram&#10;&#10;Description automatically generated">
            <a:extLst>
              <a:ext uri="{FF2B5EF4-FFF2-40B4-BE49-F238E27FC236}">
                <a16:creationId xmlns:a16="http://schemas.microsoft.com/office/drawing/2014/main" id="{E98208CF-CC1E-4939-AFD6-EACEE4BC053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49" r="1858" b="1"/>
          <a:stretch/>
        </p:blipFill>
        <p:spPr>
          <a:xfrm>
            <a:off x="448733" y="2769704"/>
            <a:ext cx="11260667" cy="3622629"/>
          </a:xfrm>
          <a:prstGeom prst="rect">
            <a:avLst/>
          </a:prstGeom>
        </p:spPr>
      </p:pic>
      <p:pic>
        <p:nvPicPr>
          <p:cNvPr id="3" name="Audio 2">
            <a:hlinkClick r:id="" action="ppaction://media"/>
            <a:extLst>
              <a:ext uri="{FF2B5EF4-FFF2-40B4-BE49-F238E27FC236}">
                <a16:creationId xmlns:a16="http://schemas.microsoft.com/office/drawing/2014/main" id="{01194CC2-2DE1-46E7-B27A-106242D8CB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7847939"/>
      </p:ext>
    </p:extLst>
  </p:cSld>
  <p:clrMapOvr>
    <a:masterClrMapping/>
  </p:clrMapOvr>
  <mc:AlternateContent xmlns:mc="http://schemas.openxmlformats.org/markup-compatibility/2006" xmlns:p14="http://schemas.microsoft.com/office/powerpoint/2010/main">
    <mc:Choice Requires="p14">
      <p:transition spd="slow" p14:dur="2000" advTm="10667"/>
    </mc:Choice>
    <mc:Fallback xmlns="">
      <p:transition spd="slow" advTm="10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B15449-D9F4-4401-AAA4-54A26C083A6A}"/>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sz="3600" dirty="0">
                <a:solidFill>
                  <a:schemeClr val="tx1"/>
                </a:solidFill>
                <a:effectLst/>
              </a:rPr>
              <a:t>graph in UMAP coordinates of 7 different types of MOUSE cells</a:t>
            </a:r>
            <a:endParaRPr lang="en-US" sz="3600" dirty="0">
              <a:solidFill>
                <a:schemeClr val="tx1"/>
              </a:solidFill>
            </a:endParaRPr>
          </a:p>
        </p:txBody>
      </p:sp>
      <p:sp>
        <p:nvSpPr>
          <p:cNvPr id="54" name="Rectangle 5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A picture containing scatter chart&#10;&#10;Description automatically generated">
            <a:extLst>
              <a:ext uri="{FF2B5EF4-FFF2-40B4-BE49-F238E27FC236}">
                <a16:creationId xmlns:a16="http://schemas.microsoft.com/office/drawing/2014/main" id="{AFA7C66E-37EA-4B81-974E-F8EFB1BA2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5" y="2063001"/>
            <a:ext cx="6253164" cy="2751392"/>
          </a:xfrm>
          <a:prstGeom prst="rect">
            <a:avLst/>
          </a:prstGeom>
        </p:spPr>
      </p:pic>
      <p:pic>
        <p:nvPicPr>
          <p:cNvPr id="3" name="Audio 2">
            <a:hlinkClick r:id="" action="ppaction://media"/>
            <a:extLst>
              <a:ext uri="{FF2B5EF4-FFF2-40B4-BE49-F238E27FC236}">
                <a16:creationId xmlns:a16="http://schemas.microsoft.com/office/drawing/2014/main" id="{574A1125-A22A-4EB2-81E1-3442153D89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90450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5830"/>
    </mc:Choice>
    <mc:Fallback xmlns="">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F9E2C35-7C89-48F9-B79E-96FE5A49660C}"/>
              </a:ext>
            </a:extLst>
          </p:cNvPr>
          <p:cNvSpPr>
            <a:spLocks noGrp="1"/>
          </p:cNvSpPr>
          <p:nvPr>
            <p:ph type="title"/>
          </p:nvPr>
        </p:nvSpPr>
        <p:spPr>
          <a:xfrm>
            <a:off x="8109235" y="863695"/>
            <a:ext cx="3511233" cy="3779995"/>
          </a:xfrm>
        </p:spPr>
        <p:txBody>
          <a:bodyPr vert="horz" lIns="91440" tIns="45720" rIns="91440" bIns="45720" rtlCol="0" anchor="ctr">
            <a:normAutofit fontScale="90000"/>
          </a:bodyPr>
          <a:lstStyle/>
          <a:p>
            <a:r>
              <a:rPr lang="en-US" sz="3600" dirty="0">
                <a:solidFill>
                  <a:schemeClr val="tx1"/>
                </a:solidFill>
                <a:effectLst/>
              </a:rPr>
              <a:t>K-Means clustering of cells using UMAP components (ADJUSTED RAND SCORE=0.65)</a:t>
            </a:r>
            <a:endParaRPr lang="en-US" sz="3600" dirty="0">
              <a:solidFill>
                <a:schemeClr val="tx1"/>
              </a:solidFill>
            </a:endParaRP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Chart&#10;&#10;Description automatically generated with medium confidence">
            <a:extLst>
              <a:ext uri="{FF2B5EF4-FFF2-40B4-BE49-F238E27FC236}">
                <a16:creationId xmlns:a16="http://schemas.microsoft.com/office/drawing/2014/main" id="{97511C57-92BB-4081-B616-5F25934E8C0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5" y="1636938"/>
            <a:ext cx="6253164" cy="3603519"/>
          </a:xfrm>
          <a:prstGeom prst="rect">
            <a:avLst/>
          </a:prstGeom>
        </p:spPr>
      </p:pic>
      <p:pic>
        <p:nvPicPr>
          <p:cNvPr id="3" name="Audio 2">
            <a:hlinkClick r:id="" action="ppaction://media"/>
            <a:extLst>
              <a:ext uri="{FF2B5EF4-FFF2-40B4-BE49-F238E27FC236}">
                <a16:creationId xmlns:a16="http://schemas.microsoft.com/office/drawing/2014/main" id="{F0C8010A-071B-4EA8-B46A-BD2115DF26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565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0195"/>
    </mc:Choice>
    <mc:Fallback xmlns="">
      <p:transition spd="slow" advTm="30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F82020-FD03-4D02-8011-5A340C7BF6C2}"/>
              </a:ext>
            </a:extLst>
          </p:cNvPr>
          <p:cNvSpPr>
            <a:spLocks noGrp="1"/>
          </p:cNvSpPr>
          <p:nvPr>
            <p:ph type="title"/>
          </p:nvPr>
        </p:nvSpPr>
        <p:spPr>
          <a:xfrm>
            <a:off x="8109235" y="863695"/>
            <a:ext cx="3511233" cy="3779995"/>
          </a:xfrm>
        </p:spPr>
        <p:txBody>
          <a:bodyPr vert="horz" lIns="91440" tIns="45720" rIns="91440" bIns="45720" rtlCol="0" anchor="ctr">
            <a:normAutofit fontScale="90000"/>
          </a:bodyPr>
          <a:lstStyle/>
          <a:p>
            <a:r>
              <a:rPr lang="en-US" sz="3600" dirty="0">
                <a:solidFill>
                  <a:schemeClr val="tx1"/>
                </a:solidFill>
                <a:effectLst/>
              </a:rPr>
              <a:t>K-Means clustering of 7 MOUSE cells using </a:t>
            </a:r>
            <a:r>
              <a:rPr lang="en-US" sz="3600">
                <a:solidFill>
                  <a:schemeClr val="tx1"/>
                </a:solidFill>
                <a:effectLst/>
              </a:rPr>
              <a:t>UMAP components</a:t>
            </a:r>
            <a:br>
              <a:rPr lang="en-US" sz="3600">
                <a:solidFill>
                  <a:schemeClr val="tx1"/>
                </a:solidFill>
                <a:effectLst/>
              </a:rPr>
            </a:br>
            <a:r>
              <a:rPr lang="en-US" sz="3600">
                <a:solidFill>
                  <a:schemeClr val="tx1"/>
                </a:solidFill>
                <a:effectLst/>
              </a:rPr>
              <a:t>(ADJUSTED RAND SCORE=0.91)</a:t>
            </a:r>
            <a:endParaRPr lang="en-US" sz="3600" dirty="0">
              <a:solidFill>
                <a:schemeClr val="tx1"/>
              </a:solidFill>
            </a:endParaRP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Map&#10;&#10;Description automatically generated with medium confidence">
            <a:extLst>
              <a:ext uri="{FF2B5EF4-FFF2-40B4-BE49-F238E27FC236}">
                <a16:creationId xmlns:a16="http://schemas.microsoft.com/office/drawing/2014/main" id="{EEDC8687-3CDB-43F3-991B-06E00C0B15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3465" y="1646303"/>
            <a:ext cx="6253164" cy="3584788"/>
          </a:xfrm>
          <a:prstGeom prst="rect">
            <a:avLst/>
          </a:prstGeom>
        </p:spPr>
      </p:pic>
      <p:pic>
        <p:nvPicPr>
          <p:cNvPr id="4" name="Audio 3">
            <a:hlinkClick r:id="" action="ppaction://media"/>
            <a:extLst>
              <a:ext uri="{FF2B5EF4-FFF2-40B4-BE49-F238E27FC236}">
                <a16:creationId xmlns:a16="http://schemas.microsoft.com/office/drawing/2014/main" id="{2901337A-3AAC-40DA-BE23-0EB0D7F149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171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639"/>
    </mc:Choice>
    <mc:Fallback xmlns="">
      <p:transition spd="slow" advTm="27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88A1C4C-4D7D-414C-8F58-247FB712EAE5}"/>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sz="3300" dirty="0">
                <a:solidFill>
                  <a:schemeClr val="tx1"/>
                </a:solidFill>
                <a:effectLst/>
              </a:rPr>
              <a:t>dendrogram showing differentially expressed genes for each cell type</a:t>
            </a:r>
            <a:endParaRPr lang="en-US" sz="3300" dirty="0">
              <a:solidFill>
                <a:schemeClr val="tx1"/>
              </a:solidFill>
            </a:endParaRPr>
          </a:p>
        </p:txBody>
      </p:sp>
      <p:sp>
        <p:nvSpPr>
          <p:cNvPr id="87" name="Rectangle 8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Table&#10;&#10;Description automatically generated">
            <a:extLst>
              <a:ext uri="{FF2B5EF4-FFF2-40B4-BE49-F238E27FC236}">
                <a16:creationId xmlns:a16="http://schemas.microsoft.com/office/drawing/2014/main" id="{3B50D180-A8B2-49A4-B70C-02CDA4DC1482}"/>
              </a:ext>
            </a:extLst>
          </p:cNvPr>
          <p:cNvPicPr>
            <a:picLocks noChangeAspect="1"/>
          </p:cNvPicPr>
          <p:nvPr/>
        </p:nvPicPr>
        <p:blipFill rotWithShape="1">
          <a:blip r:embed="rId4">
            <a:extLst>
              <a:ext uri="{28A0092B-C50C-407E-A947-70E740481C1C}">
                <a14:useLocalDpi xmlns:a14="http://schemas.microsoft.com/office/drawing/2010/main" val="0"/>
              </a:ext>
            </a:extLst>
          </a:blip>
          <a:srcRect t="8064" r="2" b="13818"/>
          <a:stretch/>
        </p:blipFill>
        <p:spPr>
          <a:xfrm>
            <a:off x="1233510" y="647808"/>
            <a:ext cx="5073073" cy="5581779"/>
          </a:xfrm>
          <a:prstGeom prst="rect">
            <a:avLst/>
          </a:prstGeom>
        </p:spPr>
      </p:pic>
      <p:pic>
        <p:nvPicPr>
          <p:cNvPr id="3" name="Audio 2">
            <a:hlinkClick r:id="" action="ppaction://media"/>
            <a:extLst>
              <a:ext uri="{FF2B5EF4-FFF2-40B4-BE49-F238E27FC236}">
                <a16:creationId xmlns:a16="http://schemas.microsoft.com/office/drawing/2014/main" id="{64F772BA-8BE4-4C19-AF34-35031D4C03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929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672"/>
    </mc:Choice>
    <mc:Fallback xmlns="">
      <p:transition spd="slow" advTm="1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7284C5E-D657-4CA2-8E65-B25E6BE673C4}"/>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300" dirty="0">
                <a:solidFill>
                  <a:schemeClr val="tx1"/>
                </a:solidFill>
                <a:effectLst/>
              </a:rPr>
              <a:t>TABLE showing 5 differentially expressed genes for each cell type</a:t>
            </a:r>
            <a:endParaRPr lang="en-US" sz="3300" dirty="0">
              <a:solidFill>
                <a:schemeClr val="tx1"/>
              </a:solidFill>
            </a:endParaRP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Table&#10;&#10;Description automatically generated">
            <a:extLst>
              <a:ext uri="{FF2B5EF4-FFF2-40B4-BE49-F238E27FC236}">
                <a16:creationId xmlns:a16="http://schemas.microsoft.com/office/drawing/2014/main" id="{90A820EC-F793-4EC0-8BF4-FEF7F51BF03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1532" y="1948070"/>
            <a:ext cx="6697650" cy="2067339"/>
          </a:xfrm>
          <a:prstGeom prst="rect">
            <a:avLst/>
          </a:prstGeom>
        </p:spPr>
      </p:pic>
      <p:pic>
        <p:nvPicPr>
          <p:cNvPr id="3" name="Audio 2">
            <a:hlinkClick r:id="" action="ppaction://media"/>
            <a:extLst>
              <a:ext uri="{FF2B5EF4-FFF2-40B4-BE49-F238E27FC236}">
                <a16:creationId xmlns:a16="http://schemas.microsoft.com/office/drawing/2014/main" id="{6B3B8953-CA91-43C6-889C-3FB6D7A656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5658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945"/>
    </mc:Choice>
    <mc:Fallback xmlns="">
      <p:transition spd="slow" advTm="1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6E6C-EBD9-49E3-AA3F-B9B37116B272}"/>
              </a:ext>
            </a:extLst>
          </p:cNvPr>
          <p:cNvSpPr>
            <a:spLocks noGrp="1"/>
          </p:cNvSpPr>
          <p:nvPr>
            <p:ph type="title"/>
          </p:nvPr>
        </p:nvSpPr>
        <p:spPr/>
        <p:txBody>
          <a:bodyPr/>
          <a:lstStyle/>
          <a:p>
            <a:r>
              <a:rPr lang="en-US" sz="2800" b="1" dirty="0">
                <a:effectLst/>
                <a:latin typeface="Arial" panose="020B0604020202020204" pitchFamily="34" charset="0"/>
                <a:ea typeface="Calibri" panose="020F0502020204030204" pitchFamily="34" charset="0"/>
                <a:cs typeface="Times New Roman" panose="02020603050405020304" pitchFamily="18" charset="0"/>
              </a:rPr>
              <a:t>                             Conclusion</a:t>
            </a:r>
            <a:br>
              <a:rPr lang="ru-RU" sz="2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3" name="Content Placeholder 2">
            <a:extLst>
              <a:ext uri="{FF2B5EF4-FFF2-40B4-BE49-F238E27FC236}">
                <a16:creationId xmlns:a16="http://schemas.microsoft.com/office/drawing/2014/main" id="{D7954E40-1AAD-4A1D-B9C9-559747843978}"/>
              </a:ext>
            </a:extLst>
          </p:cNvPr>
          <p:cNvSpPr>
            <a:spLocks noGrp="1"/>
          </p:cNvSpPr>
          <p:nvPr>
            <p:ph idx="1"/>
          </p:nvPr>
        </p:nvSpPr>
        <p:spPr/>
        <p:txBody>
          <a:bodyPr/>
          <a:lstStyle/>
          <a:p>
            <a:pPr marL="0" marR="0" indent="0" algn="just">
              <a:lnSpc>
                <a:spcPct val="150000"/>
              </a:lnSpc>
              <a:spcBef>
                <a:spcPts val="0"/>
              </a:spcBef>
              <a:spcAft>
                <a:spcPts val="800"/>
              </a:spcAft>
              <a:buNone/>
            </a:pPr>
            <a:r>
              <a:rPr lang="en-US" sz="1800" dirty="0">
                <a:effectLst/>
                <a:latin typeface="Arial" panose="020B0604020202020204" pitchFamily="34" charset="0"/>
                <a:ea typeface="Calibri" panose="020F0502020204030204" pitchFamily="34" charset="0"/>
                <a:cs typeface="Times New Roman" panose="02020603050405020304" pitchFamily="18" charset="0"/>
              </a:rPr>
              <a:t>A pipeline to analyze differentially expressed genes in 7 different mouse types of cells was set up. This pipeline effectively uncover differentially expressed genes (the most important) in different types of cells. It was established that the Louvain clustering algorithm is much more effective in comparison with K-means in clustering data containing single cell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RNAseq</a:t>
            </a:r>
            <a:r>
              <a:rPr lang="en-US" sz="1800" dirty="0">
                <a:effectLst/>
                <a:latin typeface="Arial" panose="020B0604020202020204" pitchFamily="34" charset="0"/>
                <a:ea typeface="Calibri" panose="020F0502020204030204" pitchFamily="34" charset="0"/>
                <a:cs typeface="Times New Roman" panose="02020603050405020304" pitchFamily="18" charset="0"/>
              </a:rPr>
              <a:t> data.</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pic>
        <p:nvPicPr>
          <p:cNvPr id="4" name="Audio 3">
            <a:hlinkClick r:id="" action="ppaction://media"/>
            <a:extLst>
              <a:ext uri="{FF2B5EF4-FFF2-40B4-BE49-F238E27FC236}">
                <a16:creationId xmlns:a16="http://schemas.microsoft.com/office/drawing/2014/main" id="{E4CBCCB5-FC1B-4596-B21D-39975122ED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9711318"/>
      </p:ext>
    </p:extLst>
  </p:cSld>
  <p:clrMapOvr>
    <a:masterClrMapping/>
  </p:clrMapOvr>
  <mc:AlternateContent xmlns:mc="http://schemas.openxmlformats.org/markup-compatibility/2006" xmlns:p14="http://schemas.microsoft.com/office/powerpoint/2010/main">
    <mc:Choice Requires="p14">
      <p:transition spd="slow" p14:dur="2000" advTm="31380"/>
    </mc:Choice>
    <mc:Fallback xmlns="">
      <p:transition spd="slow" advTm="3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D68100-F0CB-4803-9D6C-7BD8CB0BAA5B}"/>
              </a:ext>
            </a:extLst>
          </p:cNvPr>
          <p:cNvSpPr>
            <a:spLocks noGrp="1"/>
          </p:cNvSpPr>
          <p:nvPr>
            <p:ph type="title"/>
          </p:nvPr>
        </p:nvSpPr>
        <p:spPr>
          <a:xfrm>
            <a:off x="609906" y="702156"/>
            <a:ext cx="3568661" cy="1188720"/>
          </a:xfrm>
        </p:spPr>
        <p:txBody>
          <a:bodyPr>
            <a:normAutofit/>
          </a:bodyPr>
          <a:lstStyle/>
          <a:p>
            <a:r>
              <a:rPr lang="en-US" dirty="0"/>
              <a:t>Dataset</a:t>
            </a:r>
            <a:endParaRPr lang="ru-RU" dirty="0"/>
          </a:p>
        </p:txBody>
      </p:sp>
      <p:sp>
        <p:nvSpPr>
          <p:cNvPr id="37" name="Rectangle 3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Content Placeholder 14">
            <a:extLst>
              <a:ext uri="{FF2B5EF4-FFF2-40B4-BE49-F238E27FC236}">
                <a16:creationId xmlns:a16="http://schemas.microsoft.com/office/drawing/2014/main" id="{A8433BB4-DA51-4449-8E2E-67C2593F4A4F}"/>
              </a:ext>
            </a:extLst>
          </p:cNvPr>
          <p:cNvSpPr>
            <a:spLocks noGrp="1"/>
          </p:cNvSpPr>
          <p:nvPr>
            <p:ph idx="1"/>
          </p:nvPr>
        </p:nvSpPr>
        <p:spPr>
          <a:xfrm>
            <a:off x="609906" y="2340864"/>
            <a:ext cx="3568661" cy="3634486"/>
          </a:xfrm>
        </p:spPr>
        <p:txBody>
          <a:bodyPr>
            <a:normAutofit/>
          </a:bodyPr>
          <a:lstStyle/>
          <a:p>
            <a:pPr>
              <a:lnSpc>
                <a:spcPct val="150000"/>
              </a:lnSpc>
            </a:pPr>
            <a:r>
              <a:rPr lang="en-US" dirty="0">
                <a:effectLst/>
                <a:latin typeface="Arial" panose="020B0604020202020204" pitchFamily="34" charset="0"/>
                <a:ea typeface="Calibri" panose="020F0502020204030204" pitchFamily="34" charset="0"/>
              </a:rPr>
              <a:t>For the current project a dataset from Tabula </a:t>
            </a:r>
            <a:r>
              <a:rPr lang="en-US" dirty="0" err="1">
                <a:effectLst/>
                <a:latin typeface="Arial" panose="020B0604020202020204" pitchFamily="34" charset="0"/>
                <a:ea typeface="Calibri" panose="020F0502020204030204" pitchFamily="34" charset="0"/>
              </a:rPr>
              <a:t>Muris</a:t>
            </a:r>
            <a:r>
              <a:rPr lang="en-US" dirty="0">
                <a:effectLst/>
                <a:latin typeface="Arial" panose="020B0604020202020204" pitchFamily="34" charset="0"/>
                <a:ea typeface="Calibri" panose="020F0502020204030204" pitchFamily="34" charset="0"/>
              </a:rPr>
              <a:t> was used.  </a:t>
            </a:r>
            <a:r>
              <a:rPr lang="en-US" i="1" dirty="0">
                <a:effectLst/>
                <a:latin typeface="Arial" panose="020B0604020202020204" pitchFamily="34" charset="0"/>
                <a:ea typeface="Calibri" panose="020F0502020204030204" pitchFamily="34" charset="0"/>
              </a:rPr>
              <a:t>Tabula </a:t>
            </a:r>
            <a:r>
              <a:rPr lang="en-US" i="1" dirty="0" err="1">
                <a:effectLst/>
                <a:latin typeface="Arial" panose="020B0604020202020204" pitchFamily="34" charset="0"/>
                <a:ea typeface="Calibri" panose="020F0502020204030204" pitchFamily="34" charset="0"/>
              </a:rPr>
              <a:t>Muris</a:t>
            </a:r>
            <a:r>
              <a:rPr lang="en-US" i="1" dirty="0">
                <a:effectLst/>
                <a:latin typeface="Arial" panose="020B0604020202020204" pitchFamily="34" charset="0"/>
                <a:ea typeface="Calibri" panose="020F0502020204030204" pitchFamily="34" charset="0"/>
              </a:rPr>
              <a:t> </a:t>
            </a:r>
            <a:r>
              <a:rPr lang="en-US" dirty="0">
                <a:effectLst/>
                <a:latin typeface="Arial" panose="020B0604020202020204" pitchFamily="34" charset="0"/>
                <a:ea typeface="Calibri" panose="020F0502020204030204" pitchFamily="34" charset="0"/>
              </a:rPr>
              <a:t>is a collection of single-cell transcriptome data from Mus musculus (House mouse), containing nearly 100000 cells from 20 organs and tissues. </a:t>
            </a:r>
            <a:endParaRPr lang="en-US" dirty="0"/>
          </a:p>
        </p:txBody>
      </p:sp>
      <p:pic>
        <p:nvPicPr>
          <p:cNvPr id="13" name="Picture 12" descr="A picture containing fabric&#10;&#10;Description automatically generated">
            <a:extLst>
              <a:ext uri="{FF2B5EF4-FFF2-40B4-BE49-F238E27FC236}">
                <a16:creationId xmlns:a16="http://schemas.microsoft.com/office/drawing/2014/main" id="{1C3B38DF-20DB-496E-B73E-004A4D23F33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1723" r="4910" b="-1"/>
          <a:stretch/>
        </p:blipFill>
        <p:spPr>
          <a:xfrm>
            <a:off x="4654295" y="10"/>
            <a:ext cx="7537705" cy="6857990"/>
          </a:xfrm>
          <a:prstGeom prst="rect">
            <a:avLst/>
          </a:prstGeom>
        </p:spPr>
      </p:pic>
      <p:sp>
        <p:nvSpPr>
          <p:cNvPr id="14" name="TextBox 13">
            <a:extLst>
              <a:ext uri="{FF2B5EF4-FFF2-40B4-BE49-F238E27FC236}">
                <a16:creationId xmlns:a16="http://schemas.microsoft.com/office/drawing/2014/main" id="{901B23AC-A4A7-48E7-B31C-079687E993C4}"/>
              </a:ext>
            </a:extLst>
          </p:cNvPr>
          <p:cNvSpPr txBox="1"/>
          <p:nvPr/>
        </p:nvSpPr>
        <p:spPr>
          <a:xfrm>
            <a:off x="9816029" y="6657945"/>
            <a:ext cx="2375971" cy="200055"/>
          </a:xfrm>
          <a:prstGeom prst="rect">
            <a:avLst/>
          </a:prstGeom>
          <a:solidFill>
            <a:srgbClr val="000000"/>
          </a:solidFill>
        </p:spPr>
        <p:txBody>
          <a:bodyPr wrap="none" rtlCol="0">
            <a:spAutoFit/>
          </a:bodyPr>
          <a:lstStyle/>
          <a:p>
            <a:pPr algn="r">
              <a:spcAft>
                <a:spcPts val="600"/>
              </a:spcAft>
            </a:pPr>
            <a:r>
              <a:rPr lang="ru-RU" sz="700">
                <a:solidFill>
                  <a:srgbClr val="FFFFFF"/>
                </a:solidFill>
                <a:hlinkClick r:id="rId5" tooltip="https://futurism.com/genetic-sequencing-now-available-just-280/">
                  <a:extLst>
                    <a:ext uri="{A12FA001-AC4F-418D-AE19-62706E023703}">
                      <ahyp:hlinkClr xmlns:ahyp="http://schemas.microsoft.com/office/drawing/2018/hyperlinkcolor" val="tx"/>
                    </a:ext>
                  </a:extLst>
                </a:hlinkClick>
              </a:rPr>
              <a:t>This Photo</a:t>
            </a:r>
            <a:r>
              <a:rPr lang="ru-RU" sz="700">
                <a:solidFill>
                  <a:srgbClr val="FFFFFF"/>
                </a:solidFill>
              </a:rPr>
              <a:t> by Unknown Author is licensed under </a:t>
            </a:r>
            <a:r>
              <a:rPr lang="ru-RU"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ru-RU" sz="700">
              <a:solidFill>
                <a:srgbClr val="FFFFFF"/>
              </a:solidFill>
            </a:endParaRPr>
          </a:p>
        </p:txBody>
      </p:sp>
      <p:pic>
        <p:nvPicPr>
          <p:cNvPr id="5" name="Audio 4">
            <a:hlinkClick r:id="" action="ppaction://media"/>
            <a:extLst>
              <a:ext uri="{FF2B5EF4-FFF2-40B4-BE49-F238E27FC236}">
                <a16:creationId xmlns:a16="http://schemas.microsoft.com/office/drawing/2014/main" id="{6B5C126A-96FD-489D-BFEC-331A11B94D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3360165"/>
      </p:ext>
    </p:extLst>
  </p:cSld>
  <p:clrMapOvr>
    <a:masterClrMapping/>
  </p:clrMapOvr>
  <mc:AlternateContent xmlns:mc="http://schemas.openxmlformats.org/markup-compatibility/2006" xmlns:p14="http://schemas.microsoft.com/office/powerpoint/2010/main">
    <mc:Choice Requires="p14">
      <p:transition spd="slow" p14:dur="2000" advTm="19421"/>
    </mc:Choice>
    <mc:Fallback xmlns="">
      <p:transition spd="slow" advTm="1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7E5B0-FFBA-4073-8111-8AB958D8A434}"/>
              </a:ext>
            </a:extLst>
          </p:cNvPr>
          <p:cNvSpPr>
            <a:spLocks noGrp="1"/>
          </p:cNvSpPr>
          <p:nvPr>
            <p:ph type="title"/>
          </p:nvPr>
        </p:nvSpPr>
        <p:spPr>
          <a:xfrm>
            <a:off x="672280" y="650033"/>
            <a:ext cx="3259016" cy="1757411"/>
          </a:xfrm>
        </p:spPr>
        <p:txBody>
          <a:bodyPr>
            <a:normAutofit fontScale="90000"/>
          </a:bodyPr>
          <a:lstStyle/>
          <a:p>
            <a:r>
              <a:rPr lang="en-US" dirty="0">
                <a:solidFill>
                  <a:schemeClr val="bg1">
                    <a:lumMod val="75000"/>
                    <a:lumOff val="25000"/>
                  </a:schemeClr>
                </a:solidFill>
              </a:rPr>
              <a:t>Methods:</a:t>
            </a:r>
            <a:br>
              <a:rPr lang="en-US" dirty="0">
                <a:solidFill>
                  <a:schemeClr val="bg1">
                    <a:lumMod val="75000"/>
                    <a:lumOff val="25000"/>
                  </a:schemeClr>
                </a:solidFill>
              </a:rPr>
            </a:br>
            <a:r>
              <a:rPr lang="en-US" dirty="0">
                <a:solidFill>
                  <a:schemeClr val="bg1">
                    <a:lumMod val="75000"/>
                    <a:lumOff val="25000"/>
                  </a:schemeClr>
                </a:solidFill>
              </a:rPr>
              <a:t>The </a:t>
            </a:r>
            <a:r>
              <a:rPr lang="en-US" dirty="0" err="1">
                <a:solidFill>
                  <a:schemeClr val="bg1">
                    <a:lumMod val="75000"/>
                    <a:lumOff val="25000"/>
                  </a:schemeClr>
                </a:solidFill>
              </a:rPr>
              <a:t>Scanpy</a:t>
            </a:r>
            <a:r>
              <a:rPr lang="en-US" dirty="0">
                <a:solidFill>
                  <a:schemeClr val="bg1">
                    <a:lumMod val="75000"/>
                    <a:lumOff val="25000"/>
                  </a:schemeClr>
                </a:solidFill>
              </a:rPr>
              <a:t> library was used </a:t>
            </a:r>
            <a:br>
              <a:rPr lang="en-US" dirty="0">
                <a:solidFill>
                  <a:schemeClr val="bg1">
                    <a:lumMod val="75000"/>
                    <a:lumOff val="25000"/>
                  </a:schemeClr>
                </a:solidFill>
              </a:rPr>
            </a:br>
            <a:r>
              <a:rPr lang="en-US" dirty="0">
                <a:solidFill>
                  <a:schemeClr val="bg1">
                    <a:lumMod val="75000"/>
                    <a:lumOff val="25000"/>
                  </a:schemeClr>
                </a:solidFill>
              </a:rPr>
              <a:t>for the analysis</a:t>
            </a:r>
            <a:endParaRPr lang="ru-RU" dirty="0">
              <a:solidFill>
                <a:schemeClr val="bg1">
                  <a:lumMod val="75000"/>
                  <a:lumOff val="25000"/>
                </a:schemeClr>
              </a:solidFill>
            </a:endParaRPr>
          </a:p>
        </p:txBody>
      </p:sp>
      <p:sp>
        <p:nvSpPr>
          <p:cNvPr id="65" name="Rectangle 6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9" name="Rectangle 6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0" name="Content Placeholder 59">
            <a:extLst>
              <a:ext uri="{FF2B5EF4-FFF2-40B4-BE49-F238E27FC236}">
                <a16:creationId xmlns:a16="http://schemas.microsoft.com/office/drawing/2014/main" id="{3FDD64AC-9DB1-4795-BB0D-87DFD5AAE82E}"/>
              </a:ext>
            </a:extLst>
          </p:cNvPr>
          <p:cNvSpPr>
            <a:spLocks noGrp="1"/>
          </p:cNvSpPr>
          <p:nvPr>
            <p:ph idx="1"/>
          </p:nvPr>
        </p:nvSpPr>
        <p:spPr>
          <a:xfrm>
            <a:off x="671513" y="2536031"/>
            <a:ext cx="3123783" cy="3671936"/>
          </a:xfrm>
        </p:spPr>
        <p:txBody>
          <a:bodyPr anchor="t">
            <a:normAutofit fontScale="92500" lnSpcReduction="20000"/>
          </a:bodyPr>
          <a:lstStyle/>
          <a:p>
            <a:pPr marL="0" indent="0">
              <a:buNone/>
            </a:pPr>
            <a:r>
              <a:rPr lang="en-US" dirty="0">
                <a:solidFill>
                  <a:schemeClr val="bg1">
                    <a:lumMod val="75000"/>
                    <a:lumOff val="25000"/>
                  </a:schemeClr>
                </a:solidFill>
              </a:rPr>
              <a:t>Dimensionality Reduction</a:t>
            </a:r>
          </a:p>
          <a:p>
            <a:r>
              <a:rPr lang="en-US" dirty="0">
                <a:solidFill>
                  <a:schemeClr val="bg1">
                    <a:lumMod val="75000"/>
                    <a:lumOff val="25000"/>
                  </a:schemeClr>
                </a:solidFill>
              </a:rPr>
              <a:t>Principal Component Analysis (PCA)</a:t>
            </a:r>
          </a:p>
          <a:p>
            <a:r>
              <a:rPr lang="en-US" dirty="0">
                <a:solidFill>
                  <a:schemeClr val="bg1">
                    <a:lumMod val="75000"/>
                    <a:lumOff val="25000"/>
                  </a:schemeClr>
                </a:solidFill>
              </a:rPr>
              <a:t>Uniform Manifold Approximation and Projection (UMAP)</a:t>
            </a:r>
          </a:p>
          <a:p>
            <a:pPr marL="0" indent="0">
              <a:buNone/>
            </a:pPr>
            <a:r>
              <a:rPr lang="en-US" dirty="0">
                <a:solidFill>
                  <a:schemeClr val="bg1">
                    <a:lumMod val="75000"/>
                    <a:lumOff val="25000"/>
                  </a:schemeClr>
                </a:solidFill>
              </a:rPr>
              <a:t>Clustering</a:t>
            </a:r>
          </a:p>
          <a:p>
            <a:r>
              <a:rPr lang="en-US" dirty="0">
                <a:solidFill>
                  <a:schemeClr val="bg1">
                    <a:lumMod val="75000"/>
                    <a:lumOff val="25000"/>
                  </a:schemeClr>
                </a:solidFill>
              </a:rPr>
              <a:t>K-Means</a:t>
            </a:r>
          </a:p>
          <a:p>
            <a:r>
              <a:rPr lang="en-US" dirty="0">
                <a:solidFill>
                  <a:schemeClr val="bg1">
                    <a:lumMod val="75000"/>
                    <a:lumOff val="25000"/>
                  </a:schemeClr>
                </a:solidFill>
              </a:rPr>
              <a:t>Louvain</a:t>
            </a:r>
          </a:p>
          <a:p>
            <a:r>
              <a:rPr lang="en-US" dirty="0">
                <a:solidFill>
                  <a:schemeClr val="bg1">
                    <a:lumMod val="75000"/>
                    <a:lumOff val="25000"/>
                  </a:schemeClr>
                </a:solidFill>
              </a:rPr>
              <a:t>Hierarchical clustering analysis </a:t>
            </a:r>
            <a:r>
              <a:rPr lang="en-US">
                <a:solidFill>
                  <a:schemeClr val="bg1">
                    <a:lumMod val="75000"/>
                    <a:lumOff val="25000"/>
                  </a:schemeClr>
                </a:solidFill>
              </a:rPr>
              <a:t>to visualize differentially </a:t>
            </a:r>
            <a:r>
              <a:rPr lang="en-US" dirty="0">
                <a:solidFill>
                  <a:schemeClr val="bg1">
                    <a:lumMod val="75000"/>
                    <a:lumOff val="25000"/>
                  </a:schemeClr>
                </a:solidFill>
              </a:rPr>
              <a:t>expressed genes</a:t>
            </a:r>
          </a:p>
          <a:p>
            <a:endParaRPr lang="en-US" dirty="0">
              <a:solidFill>
                <a:schemeClr val="bg1">
                  <a:lumMod val="75000"/>
                  <a:lumOff val="25000"/>
                </a:schemeClr>
              </a:solidFill>
            </a:endParaRPr>
          </a:p>
        </p:txBody>
      </p:sp>
      <p:pic>
        <p:nvPicPr>
          <p:cNvPr id="18" name="Content Placeholder 17" descr="A close-up of a tennis racket&#10;&#10;Description automatically generated with low confidence">
            <a:extLst>
              <a:ext uri="{FF2B5EF4-FFF2-40B4-BE49-F238E27FC236}">
                <a16:creationId xmlns:a16="http://schemas.microsoft.com/office/drawing/2014/main" id="{77CEDC9C-A46E-4F95-A580-A7540DC8C7C7}"/>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13485"/>
          <a:stretch/>
        </p:blipFill>
        <p:spPr>
          <a:xfrm>
            <a:off x="4241830" y="601200"/>
            <a:ext cx="7503636" cy="5789365"/>
          </a:xfrm>
          <a:prstGeom prst="rect">
            <a:avLst/>
          </a:prstGeom>
        </p:spPr>
      </p:pic>
      <p:sp>
        <p:nvSpPr>
          <p:cNvPr id="20" name="TextBox 19">
            <a:extLst>
              <a:ext uri="{FF2B5EF4-FFF2-40B4-BE49-F238E27FC236}">
                <a16:creationId xmlns:a16="http://schemas.microsoft.com/office/drawing/2014/main" id="{D857EDF8-4C2C-4746-8545-152079111EA9}"/>
              </a:ext>
            </a:extLst>
          </p:cNvPr>
          <p:cNvSpPr txBox="1"/>
          <p:nvPr/>
        </p:nvSpPr>
        <p:spPr>
          <a:xfrm>
            <a:off x="9515368" y="6190510"/>
            <a:ext cx="2230098" cy="200055"/>
          </a:xfrm>
          <a:prstGeom prst="rect">
            <a:avLst/>
          </a:prstGeom>
          <a:solidFill>
            <a:srgbClr val="000000"/>
          </a:solidFill>
        </p:spPr>
        <p:txBody>
          <a:bodyPr wrap="none" rtlCol="0">
            <a:spAutoFit/>
          </a:bodyPr>
          <a:lstStyle/>
          <a:p>
            <a:pPr algn="r">
              <a:spcAft>
                <a:spcPts val="600"/>
              </a:spcAft>
            </a:pPr>
            <a:r>
              <a:rPr lang="ru-RU" sz="700">
                <a:solidFill>
                  <a:srgbClr val="FFFFFF"/>
                </a:solidFill>
                <a:hlinkClick r:id="rId6" tooltip="https://www.flickr.com/photos/genomegov/27861478565/in/photolist-Js2mU6-Js92ac-4HiqxP-iH5QQk-He4JEn-GiA7z7-GiJrnF-He4Jjc-nJA4YB-aFt8s-5dopRY-He4Jw6-JooTop-JojdgK-eU1Jzm-77feYm-Hbayro-NGGuZD-nkDnjH-nnpYNn-HTtbUm-TSir4S-GiA6VG-nnpZe2-nkmZoh-H5Kusq-NY7DN-nGubje-nEJpZE-iHnp6b-8BMHzj-GiA6Th-nqhL5g-nGubdT-9EpGD2-beGnKg-9jWtQJ-SEG81X-S224g9-5SK7Ki-Raf5G8-2fqVjTs-J2ui5o-Jp1h5s-nkFFSj-AMsc6k-5SK7Pn-kx6ji8-QkKQrP-2hjNWgB">
                  <a:extLst>
                    <a:ext uri="{A12FA001-AC4F-418D-AE19-62706E023703}">
                      <ahyp:hlinkClr xmlns:ahyp="http://schemas.microsoft.com/office/drawing/2018/hyperlinkcolor" val="tx"/>
                    </a:ext>
                  </a:extLst>
                </a:hlinkClick>
              </a:rPr>
              <a:t>This Photo</a:t>
            </a:r>
            <a:r>
              <a:rPr lang="ru-RU" sz="700">
                <a:solidFill>
                  <a:srgbClr val="FFFFFF"/>
                </a:solidFill>
              </a:rPr>
              <a:t> by Unknown Author is licensed under </a:t>
            </a:r>
            <a:r>
              <a:rPr lang="ru-RU"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ru-RU" sz="700">
              <a:solidFill>
                <a:srgbClr val="FFFFFF"/>
              </a:solidFill>
            </a:endParaRPr>
          </a:p>
        </p:txBody>
      </p:sp>
      <p:pic>
        <p:nvPicPr>
          <p:cNvPr id="3" name="Audio 2">
            <a:hlinkClick r:id="" action="ppaction://media"/>
            <a:extLst>
              <a:ext uri="{FF2B5EF4-FFF2-40B4-BE49-F238E27FC236}">
                <a16:creationId xmlns:a16="http://schemas.microsoft.com/office/drawing/2014/main" id="{2DB7854D-14EA-43A8-9CBC-E9BA0F57C3F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104164"/>
            <a:ext cx="609600" cy="609600"/>
          </a:xfrm>
          <a:prstGeom prst="rect">
            <a:avLst/>
          </a:prstGeom>
        </p:spPr>
      </p:pic>
    </p:spTree>
    <p:extLst>
      <p:ext uri="{BB962C8B-B14F-4D97-AF65-F5344CB8AC3E}">
        <p14:creationId xmlns:p14="http://schemas.microsoft.com/office/powerpoint/2010/main" val="1094651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6389"/>
    </mc:Choice>
    <mc:Fallback xmlns="">
      <p:transition spd="slow" advTm="166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A3024EA-2AAD-46E3-AAAE-62B286DDB430}"/>
              </a:ext>
            </a:extLst>
          </p:cNvPr>
          <p:cNvSpPr>
            <a:spLocks noGrp="1"/>
          </p:cNvSpPr>
          <p:nvPr>
            <p:ph type="title"/>
          </p:nvPr>
        </p:nvSpPr>
        <p:spPr>
          <a:xfrm>
            <a:off x="609906" y="702155"/>
            <a:ext cx="3568661" cy="1269713"/>
          </a:xfrm>
        </p:spPr>
        <p:txBody>
          <a:bodyPr>
            <a:normAutofit fontScale="90000"/>
          </a:bodyPr>
          <a:lstStyle/>
          <a:p>
            <a:r>
              <a:rPr lang="en-US" dirty="0">
                <a:effectLst/>
                <a:latin typeface="Arial" panose="020B0604020202020204" pitchFamily="34" charset="0"/>
                <a:ea typeface="Calibri" panose="020F0502020204030204" pitchFamily="34" charset="0"/>
                <a:cs typeface="Times New Roman" panose="02020603050405020304" pitchFamily="18" charset="0"/>
              </a:rPr>
              <a:t>Workflow of the analysis</a:t>
            </a:r>
            <a:br>
              <a:rPr lang="ru-RU" sz="1800" dirty="0">
                <a:effectLst/>
                <a:latin typeface="Calibri" panose="020F0502020204030204" pitchFamily="34" charset="0"/>
                <a:ea typeface="Calibri" panose="020F0502020204030204" pitchFamily="34" charset="0"/>
                <a:cs typeface="Times New Roman" panose="02020603050405020304" pitchFamily="18" charset="0"/>
              </a:rPr>
            </a:br>
            <a:endParaRPr lang="ru-RU" dirty="0"/>
          </a:p>
        </p:txBody>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86CBF04D-A109-4829-BE68-F5761325F925}"/>
              </a:ext>
            </a:extLst>
          </p:cNvPr>
          <p:cNvSpPr>
            <a:spLocks noGrp="1"/>
          </p:cNvSpPr>
          <p:nvPr>
            <p:ph idx="1"/>
          </p:nvPr>
        </p:nvSpPr>
        <p:spPr>
          <a:xfrm>
            <a:off x="609906" y="1696278"/>
            <a:ext cx="3568661" cy="4279072"/>
          </a:xfrm>
        </p:spPr>
        <p:txBody>
          <a:bodyPr>
            <a:normAutofit fontScale="62500" lnSpcReduction="20000"/>
          </a:bodyPr>
          <a:lstStyle/>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Downloading data and metadata</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EDA of the downloaded data</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Generation of an annotated object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Visualization of highly expressed genes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Calculation of quality control metrics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Visualization of some quality control metrics</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Filtering</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Post-filtering QC</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err="1">
                <a:effectLst/>
                <a:latin typeface="Arial" panose="020B0604020202020204" pitchFamily="34" charset="0"/>
                <a:ea typeface="Calibri" panose="020F0502020204030204" pitchFamily="34" charset="0"/>
                <a:cs typeface="Times New Roman" panose="02020603050405020304" pitchFamily="18" charset="0"/>
              </a:rPr>
              <a:t>Logarithmizing</a:t>
            </a:r>
            <a:r>
              <a:rPr lang="en-US" sz="1800" dirty="0">
                <a:effectLst/>
                <a:latin typeface="Arial" panose="020B0604020202020204" pitchFamily="34" charset="0"/>
                <a:ea typeface="Calibri" panose="020F0502020204030204" pitchFamily="34" charset="0"/>
                <a:cs typeface="Times New Roman" panose="02020603050405020304" pitchFamily="18" charset="0"/>
              </a:rPr>
              <a:t> and scaling data</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PCA (dimensionality reduction)</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UMAP (dimensionality reduction) on top of PCA</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K means on top of UMAP</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Louvaine</a:t>
            </a:r>
            <a:r>
              <a:rPr lang="en-US" sz="1800" dirty="0">
                <a:effectLst/>
                <a:latin typeface="Arial" panose="020B0604020202020204" pitchFamily="34" charset="0"/>
                <a:ea typeface="Calibri" panose="020F0502020204030204" pitchFamily="34" charset="0"/>
                <a:cs typeface="Times New Roman" panose="02020603050405020304" pitchFamily="18" charset="0"/>
              </a:rPr>
              <a:t> on top of MAP</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Visualizing genes ranked for their importance for a cell type (dendrogram)</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 Printing genes ranked for their importance for a cell in a tabular form.</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Content Placeholder 4" descr="Background pattern&#10;&#10;Description automatically generated">
            <a:extLst>
              <a:ext uri="{FF2B5EF4-FFF2-40B4-BE49-F238E27FC236}">
                <a16:creationId xmlns:a16="http://schemas.microsoft.com/office/drawing/2014/main" id="{71D1FA8A-8250-497D-B25A-832BCEFBD8A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94996" y="702156"/>
            <a:ext cx="6653872" cy="5273194"/>
          </a:xfrm>
          <a:prstGeom prst="rect">
            <a:avLst/>
          </a:prstGeom>
        </p:spPr>
      </p:pic>
      <p:sp>
        <p:nvSpPr>
          <p:cNvPr id="6" name="TextBox 5">
            <a:extLst>
              <a:ext uri="{FF2B5EF4-FFF2-40B4-BE49-F238E27FC236}">
                <a16:creationId xmlns:a16="http://schemas.microsoft.com/office/drawing/2014/main" id="{3B41E711-0BA7-4BD2-A599-98BD35E88CCE}"/>
              </a:ext>
            </a:extLst>
          </p:cNvPr>
          <p:cNvSpPr txBox="1"/>
          <p:nvPr/>
        </p:nvSpPr>
        <p:spPr>
          <a:xfrm>
            <a:off x="8972898" y="5775295"/>
            <a:ext cx="2375970" cy="200055"/>
          </a:xfrm>
          <a:prstGeom prst="rect">
            <a:avLst/>
          </a:prstGeom>
          <a:solidFill>
            <a:srgbClr val="000000"/>
          </a:solidFill>
        </p:spPr>
        <p:txBody>
          <a:bodyPr wrap="none" rtlCol="0">
            <a:spAutoFit/>
          </a:bodyPr>
          <a:lstStyle/>
          <a:p>
            <a:pPr algn="r">
              <a:spcAft>
                <a:spcPts val="600"/>
              </a:spcAft>
            </a:pPr>
            <a:r>
              <a:rPr lang="ru-RU" sz="700">
                <a:solidFill>
                  <a:srgbClr val="FFFFFF"/>
                </a:solidFill>
                <a:hlinkClick r:id="rId6" tooltip="https://bmjopen.bmj.com/content/6/1/e009532">
                  <a:extLst>
                    <a:ext uri="{A12FA001-AC4F-418D-AE19-62706E023703}">
                      <ahyp:hlinkClr xmlns:ahyp="http://schemas.microsoft.com/office/drawing/2018/hyperlinkcolor" val="tx"/>
                    </a:ext>
                  </a:extLst>
                </a:hlinkClick>
              </a:rPr>
              <a:t>This Photo</a:t>
            </a:r>
            <a:r>
              <a:rPr lang="ru-RU" sz="700">
                <a:solidFill>
                  <a:srgbClr val="FFFFFF"/>
                </a:solidFill>
              </a:rPr>
              <a:t> by Unknown Author is licensed under </a:t>
            </a:r>
            <a:r>
              <a:rPr lang="ru-RU"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ru-RU" sz="700">
              <a:solidFill>
                <a:srgbClr val="FFFFFF"/>
              </a:solidFill>
            </a:endParaRPr>
          </a:p>
        </p:txBody>
      </p:sp>
      <p:pic>
        <p:nvPicPr>
          <p:cNvPr id="7" name="Audio 6">
            <a:hlinkClick r:id="" action="ppaction://media"/>
            <a:extLst>
              <a:ext uri="{FF2B5EF4-FFF2-40B4-BE49-F238E27FC236}">
                <a16:creationId xmlns:a16="http://schemas.microsoft.com/office/drawing/2014/main" id="{7CEB883D-486B-4087-A341-4A13C5BBE1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60337068"/>
      </p:ext>
    </p:extLst>
  </p:cSld>
  <p:clrMapOvr>
    <a:masterClrMapping/>
  </p:clrMapOvr>
  <mc:AlternateContent xmlns:mc="http://schemas.openxmlformats.org/markup-compatibility/2006" xmlns:p14="http://schemas.microsoft.com/office/powerpoint/2010/main">
    <mc:Choice Requires="p14">
      <p:transition spd="slow" p14:dur="2000" advTm="63406"/>
    </mc:Choice>
    <mc:Fallback xmlns="">
      <p:transition spd="slow" advTm="6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4" name="Rectangle 5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0B621-84E5-4495-8539-07F5156FE73C}"/>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effectLst/>
              </a:rPr>
              <a:t>the top 20 highest expressed genes </a:t>
            </a:r>
            <a:endParaRPr lang="en-US" sz="3600" dirty="0">
              <a:solidFill>
                <a:schemeClr val="tx1"/>
              </a:solidFill>
            </a:endParaRPr>
          </a:p>
        </p:txBody>
      </p:sp>
      <p:pic>
        <p:nvPicPr>
          <p:cNvPr id="5" name="Content Placeholder 4" descr="Chart, bar chart&#10;&#10;Description automatically generated">
            <a:extLst>
              <a:ext uri="{FF2B5EF4-FFF2-40B4-BE49-F238E27FC236}">
                <a16:creationId xmlns:a16="http://schemas.microsoft.com/office/drawing/2014/main" id="{8C0CEB99-1BD7-4CDC-BF1D-F22AD1A7A8F3}"/>
              </a:ext>
            </a:extLst>
          </p:cNvPr>
          <p:cNvPicPr>
            <a:picLocks noChangeAspect="1"/>
          </p:cNvPicPr>
          <p:nvPr/>
        </p:nvPicPr>
        <p:blipFill rotWithShape="1">
          <a:blip r:embed="rId4">
            <a:extLst>
              <a:ext uri="{28A0092B-C50C-407E-A947-70E740481C1C}">
                <a14:useLocalDpi xmlns:a14="http://schemas.microsoft.com/office/drawing/2010/main" val="0"/>
              </a:ext>
            </a:extLst>
          </a:blip>
          <a:srcRect r="4610"/>
          <a:stretch/>
        </p:blipFill>
        <p:spPr>
          <a:xfrm>
            <a:off x="20" y="10"/>
            <a:ext cx="7537685" cy="6857990"/>
          </a:xfrm>
          <a:prstGeom prst="rect">
            <a:avLst/>
          </a:prstGeom>
        </p:spPr>
      </p:pic>
      <p:sp>
        <p:nvSpPr>
          <p:cNvPr id="56" name="Rectangle 55">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2124BB95-7B69-47D8-9C32-5D9932B71D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85256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767"/>
    </mc:Choice>
    <mc:Fallback xmlns="">
      <p:transition spd="slow" advTm="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A03D03-6744-4123-9510-D0E54484AE40}"/>
              </a:ext>
            </a:extLst>
          </p:cNvPr>
          <p:cNvSpPr>
            <a:spLocks noGrp="1"/>
          </p:cNvSpPr>
          <p:nvPr>
            <p:ph type="title"/>
          </p:nvPr>
        </p:nvSpPr>
        <p:spPr>
          <a:xfrm>
            <a:off x="8648033" y="894764"/>
            <a:ext cx="3511233" cy="3779995"/>
          </a:xfrm>
        </p:spPr>
        <p:txBody>
          <a:bodyPr vert="horz" lIns="91440" tIns="45720" rIns="91440" bIns="45720" rtlCol="0" anchor="ctr">
            <a:normAutofit/>
          </a:bodyPr>
          <a:lstStyle/>
          <a:p>
            <a:r>
              <a:rPr lang="en-US" sz="3600" dirty="0">
                <a:solidFill>
                  <a:schemeClr val="tx1"/>
                </a:solidFill>
                <a:effectLst/>
              </a:rPr>
              <a:t>Histogram of the total counts of reads per cell</a:t>
            </a:r>
            <a:endParaRPr lang="en-US" sz="3600" dirty="0">
              <a:solidFill>
                <a:schemeClr val="tx1"/>
              </a:solidFill>
            </a:endParaRP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940C834F-93E8-47C9-BC2D-F1838D24BD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8" name="Content Placeholder 7" descr="Chart, histogram&#10;&#10;Description automatically generated">
            <a:extLst>
              <a:ext uri="{FF2B5EF4-FFF2-40B4-BE49-F238E27FC236}">
                <a16:creationId xmlns:a16="http://schemas.microsoft.com/office/drawing/2014/main" id="{EA5CFDF9-85F2-476F-998C-13D7711E53C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0" y="1"/>
            <a:ext cx="8523034" cy="6857999"/>
          </a:xfrm>
        </p:spPr>
      </p:pic>
    </p:spTree>
    <p:extLst>
      <p:ext uri="{BB962C8B-B14F-4D97-AF65-F5344CB8AC3E}">
        <p14:creationId xmlns:p14="http://schemas.microsoft.com/office/powerpoint/2010/main" val="401392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AB478C-1D0E-4D3B-A037-AB1B8B8EE424}"/>
              </a:ext>
            </a:extLst>
          </p:cNvPr>
          <p:cNvSpPr>
            <a:spLocks noGrp="1"/>
          </p:cNvSpPr>
          <p:nvPr>
            <p:ph type="title"/>
          </p:nvPr>
        </p:nvSpPr>
        <p:spPr>
          <a:xfrm>
            <a:off x="8680767" y="914079"/>
            <a:ext cx="3511233" cy="3779995"/>
          </a:xfrm>
        </p:spPr>
        <p:txBody>
          <a:bodyPr vert="horz" lIns="91440" tIns="45720" rIns="91440" bIns="45720" rtlCol="0" anchor="ctr">
            <a:normAutofit/>
          </a:bodyPr>
          <a:lstStyle/>
          <a:p>
            <a:r>
              <a:rPr lang="en-US" sz="3600" dirty="0">
                <a:solidFill>
                  <a:schemeClr val="tx1"/>
                </a:solidFill>
                <a:effectLst/>
              </a:rPr>
              <a:t>Histogram of the total counts of detected genes per cell</a:t>
            </a:r>
            <a:endParaRPr lang="en-US" sz="3600" dirty="0">
              <a:solidFill>
                <a:schemeClr val="tx1"/>
              </a:solidFill>
            </a:endParaRPr>
          </a:p>
        </p:txBody>
      </p:sp>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E5505FC0-152D-4262-9AA5-7A894A0032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8" name="Content Placeholder 7" descr="Chart, histogram&#10;&#10;Description automatically generated">
            <a:extLst>
              <a:ext uri="{FF2B5EF4-FFF2-40B4-BE49-F238E27FC236}">
                <a16:creationId xmlns:a16="http://schemas.microsoft.com/office/drawing/2014/main" id="{4AA8784C-6664-4C9C-9525-3E96594C49F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 y="0"/>
            <a:ext cx="8555769" cy="6858000"/>
          </a:xfrm>
        </p:spPr>
      </p:pic>
    </p:spTree>
    <p:extLst>
      <p:ext uri="{BB962C8B-B14F-4D97-AF65-F5344CB8AC3E}">
        <p14:creationId xmlns:p14="http://schemas.microsoft.com/office/powerpoint/2010/main" val="381365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826"/>
    </mc:Choice>
    <mc:Fallback xmlns="">
      <p:transition spd="slow" advTm="27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7" name="Rectangle 36">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F5715A-3F74-4C12-88DE-67E6CC01975E}"/>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300" dirty="0">
                <a:solidFill>
                  <a:schemeClr val="tx1"/>
                </a:solidFill>
                <a:effectLst/>
              </a:rPr>
              <a:t>scatter plot of the total number of reads per cell vs total number of genes per cell</a:t>
            </a:r>
            <a:endParaRPr lang="en-US" sz="3300" dirty="0">
              <a:solidFill>
                <a:schemeClr val="tx1"/>
              </a:solidFill>
            </a:endParaRPr>
          </a:p>
        </p:txBody>
      </p:sp>
      <p:pic>
        <p:nvPicPr>
          <p:cNvPr id="5" name="Content Placeholder 4" descr="Chart, scatter chart&#10;&#10;Description automatically generated">
            <a:extLst>
              <a:ext uri="{FF2B5EF4-FFF2-40B4-BE49-F238E27FC236}">
                <a16:creationId xmlns:a16="http://schemas.microsoft.com/office/drawing/2014/main" id="{A5F3E048-C010-46F3-A112-43B9C3199C0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210" r="-1" b="-1"/>
          <a:stretch/>
        </p:blipFill>
        <p:spPr>
          <a:xfrm>
            <a:off x="20" y="10"/>
            <a:ext cx="7537685" cy="6857990"/>
          </a:xfrm>
          <a:prstGeom prst="rect">
            <a:avLst/>
          </a:prstGeom>
        </p:spPr>
      </p:pic>
      <p:sp>
        <p:nvSpPr>
          <p:cNvPr id="39" name="Rectangle 38">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F17965A9-F157-4A51-97B7-97E300BA7A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146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762"/>
    </mc:Choice>
    <mc:Fallback xmlns="">
      <p:transition spd="slow" advTm="27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Chart, surface chart&#10;&#10;Description automatically generated">
            <a:extLst>
              <a:ext uri="{FF2B5EF4-FFF2-40B4-BE49-F238E27FC236}">
                <a16:creationId xmlns:a16="http://schemas.microsoft.com/office/drawing/2014/main" id="{84DCE7D5-C84B-4271-A4FD-D9A6961D6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669" y="453643"/>
            <a:ext cx="6764864" cy="3196397"/>
          </a:xfrm>
          <a:prstGeom prst="rect">
            <a:avLst/>
          </a:prstGeom>
        </p:spPr>
      </p:pic>
      <p:pic>
        <p:nvPicPr>
          <p:cNvPr id="13" name="Picture 12" descr="Chart, scatter chart&#10;&#10;Description automatically generated">
            <a:extLst>
              <a:ext uri="{FF2B5EF4-FFF2-40B4-BE49-F238E27FC236}">
                <a16:creationId xmlns:a16="http://schemas.microsoft.com/office/drawing/2014/main" id="{124C58D3-2942-46E9-AF4D-4CFC56E22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669" y="3944801"/>
            <a:ext cx="4239217" cy="2534004"/>
          </a:xfrm>
          <a:prstGeom prst="rect">
            <a:avLst/>
          </a:prstGeom>
        </p:spPr>
      </p:pic>
      <p:sp>
        <p:nvSpPr>
          <p:cNvPr id="15" name="TextBox 14">
            <a:extLst>
              <a:ext uri="{FF2B5EF4-FFF2-40B4-BE49-F238E27FC236}">
                <a16:creationId xmlns:a16="http://schemas.microsoft.com/office/drawing/2014/main" id="{C933AFDB-A662-464C-A723-95742112E5CC}"/>
              </a:ext>
            </a:extLst>
          </p:cNvPr>
          <p:cNvSpPr txBox="1"/>
          <p:nvPr/>
        </p:nvSpPr>
        <p:spPr>
          <a:xfrm>
            <a:off x="4442289" y="843401"/>
            <a:ext cx="338554" cy="369332"/>
          </a:xfrm>
          <a:prstGeom prst="rect">
            <a:avLst/>
          </a:prstGeom>
          <a:noFill/>
        </p:spPr>
        <p:txBody>
          <a:bodyPr wrap="none" rtlCol="0">
            <a:spAutoFit/>
          </a:bodyPr>
          <a:lstStyle/>
          <a:p>
            <a:r>
              <a:rPr lang="en-US" dirty="0"/>
              <a:t>A</a:t>
            </a:r>
            <a:endParaRPr lang="ru-RU" dirty="0"/>
          </a:p>
        </p:txBody>
      </p:sp>
      <p:sp>
        <p:nvSpPr>
          <p:cNvPr id="17" name="TextBox 16">
            <a:extLst>
              <a:ext uri="{FF2B5EF4-FFF2-40B4-BE49-F238E27FC236}">
                <a16:creationId xmlns:a16="http://schemas.microsoft.com/office/drawing/2014/main" id="{54A0B452-F6BC-4FA8-AB54-B7E64936A40D}"/>
              </a:ext>
            </a:extLst>
          </p:cNvPr>
          <p:cNvSpPr txBox="1"/>
          <p:nvPr/>
        </p:nvSpPr>
        <p:spPr>
          <a:xfrm>
            <a:off x="4442289" y="4210311"/>
            <a:ext cx="314510" cy="719723"/>
          </a:xfrm>
          <a:prstGeom prst="rect">
            <a:avLst/>
          </a:prstGeom>
          <a:noFill/>
        </p:spPr>
        <p:txBody>
          <a:bodyPr wrap="none" rtlCol="0">
            <a:spAutoFit/>
          </a:bodyPr>
          <a:lstStyle/>
          <a:p>
            <a:r>
              <a:rPr lang="en-US" dirty="0"/>
              <a:t>B</a:t>
            </a:r>
            <a:endParaRPr lang="ru-RU" dirty="0"/>
          </a:p>
        </p:txBody>
      </p:sp>
      <p:sp>
        <p:nvSpPr>
          <p:cNvPr id="24" name="Title 23">
            <a:extLst>
              <a:ext uri="{FF2B5EF4-FFF2-40B4-BE49-F238E27FC236}">
                <a16:creationId xmlns:a16="http://schemas.microsoft.com/office/drawing/2014/main" id="{66FFBF04-5CDC-4C49-B38B-B899BF1E6B0A}"/>
              </a:ext>
            </a:extLst>
          </p:cNvPr>
          <p:cNvSpPr>
            <a:spLocks noGrp="1"/>
          </p:cNvSpPr>
          <p:nvPr>
            <p:ph type="title"/>
          </p:nvPr>
        </p:nvSpPr>
        <p:spPr/>
        <p:txBody>
          <a:bodyPr/>
          <a:lstStyle/>
          <a:p>
            <a:pPr>
              <a:lnSpc>
                <a:spcPct val="150000"/>
              </a:lnSpc>
            </a:pPr>
            <a:r>
              <a:rPr lang="en-US" sz="1800" dirty="0">
                <a:effectLst/>
                <a:latin typeface="Arial" panose="020B0604020202020204" pitchFamily="34" charset="0"/>
                <a:ea typeface="Calibri" panose="020F0502020204030204" pitchFamily="34" charset="0"/>
              </a:rPr>
              <a:t>Quality control check of the counts post-filtering </a:t>
            </a:r>
            <a:endParaRPr lang="ru-RU" dirty="0"/>
          </a:p>
        </p:txBody>
      </p:sp>
      <p:sp>
        <p:nvSpPr>
          <p:cNvPr id="19" name="Content Placeholder 2">
            <a:extLst>
              <a:ext uri="{FF2B5EF4-FFF2-40B4-BE49-F238E27FC236}">
                <a16:creationId xmlns:a16="http://schemas.microsoft.com/office/drawing/2014/main" id="{5A531CE8-49D4-4A5A-910C-AF6B9C3908B9}"/>
              </a:ext>
            </a:extLst>
          </p:cNvPr>
          <p:cNvSpPr>
            <a:spLocks noGrp="1"/>
          </p:cNvSpPr>
          <p:nvPr>
            <p:ph idx="1"/>
          </p:nvPr>
        </p:nvSpPr>
        <p:spPr/>
        <p:txBody>
          <a:bodyPr/>
          <a:lstStyle/>
          <a:p>
            <a:r>
              <a:rPr lang="en-US" dirty="0"/>
              <a:t>A. </a:t>
            </a:r>
            <a:endParaRPr lang="ru-RU" dirty="0"/>
          </a:p>
        </p:txBody>
      </p:sp>
      <p:sp>
        <p:nvSpPr>
          <p:cNvPr id="25" name="Text Placeholder 24">
            <a:extLst>
              <a:ext uri="{FF2B5EF4-FFF2-40B4-BE49-F238E27FC236}">
                <a16:creationId xmlns:a16="http://schemas.microsoft.com/office/drawing/2014/main" id="{A5D0437D-E828-404B-B2B4-3480D69498EA}"/>
              </a:ext>
            </a:extLst>
          </p:cNvPr>
          <p:cNvSpPr>
            <a:spLocks noGrp="1"/>
          </p:cNvSpPr>
          <p:nvPr>
            <p:ph type="body" sz="half" idx="2"/>
          </p:nvPr>
        </p:nvSpPr>
        <p:spPr/>
        <p:txBody>
          <a:bodyPr/>
          <a:lstStyle/>
          <a:p>
            <a:pPr marL="342900" indent="-342900">
              <a:buAutoNum type="alphaUcPeriod"/>
            </a:pPr>
            <a:r>
              <a:rPr lang="en-US" sz="1800" dirty="0">
                <a:effectLst/>
                <a:latin typeface="Arial" panose="020B0604020202020204" pitchFamily="34" charset="0"/>
                <a:ea typeface="Calibri" panose="020F0502020204030204" pitchFamily="34" charset="0"/>
              </a:rPr>
              <a:t>the violin plot of the total number of genes and the total number of read count per cell.</a:t>
            </a:r>
          </a:p>
          <a:p>
            <a:pPr marL="342900" indent="-342900">
              <a:buAutoNum type="alphaUcPeriod"/>
            </a:pPr>
            <a:r>
              <a:rPr lang="en-US" sz="1800" dirty="0">
                <a:effectLst/>
                <a:latin typeface="Arial" panose="020B0604020202020204" pitchFamily="34" charset="0"/>
                <a:ea typeface="Calibri" panose="020F0502020204030204" pitchFamily="34" charset="0"/>
              </a:rPr>
              <a:t>scatter plot of the total number of reads vs the total number of genes per cell</a:t>
            </a:r>
            <a:endParaRPr lang="ru-RU" dirty="0"/>
          </a:p>
        </p:txBody>
      </p:sp>
      <p:pic>
        <p:nvPicPr>
          <p:cNvPr id="2" name="Audio 1">
            <a:hlinkClick r:id="" action="ppaction://media"/>
            <a:extLst>
              <a:ext uri="{FF2B5EF4-FFF2-40B4-BE49-F238E27FC236}">
                <a16:creationId xmlns:a16="http://schemas.microsoft.com/office/drawing/2014/main" id="{B59156F0-DB35-4C16-A740-05BC8317AE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4786197"/>
      </p:ext>
    </p:extLst>
  </p:cSld>
  <p:clrMapOvr>
    <a:masterClrMapping/>
  </p:clrMapOvr>
  <mc:AlternateContent xmlns:mc="http://schemas.openxmlformats.org/markup-compatibility/2006" xmlns:p14="http://schemas.microsoft.com/office/powerpoint/2010/main">
    <mc:Choice Requires="p14">
      <p:transition spd="slow" p14:dur="2000" advTm="57092"/>
    </mc:Choice>
    <mc:Fallback xmlns="">
      <p:transition spd="slow" advTm="5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463</Words>
  <Application>Microsoft Office PowerPoint</Application>
  <PresentationFormat>Widescreen</PresentationFormat>
  <Paragraphs>52</Paragraphs>
  <Slides>17</Slides>
  <Notes>2</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Corbel</vt:lpstr>
      <vt:lpstr>Gill Sans MT</vt:lpstr>
      <vt:lpstr>Wingdings 2</vt:lpstr>
      <vt:lpstr>DividendVTI</vt:lpstr>
      <vt:lpstr>Searching for differentially expressed genes in 7 types of Mus Musculus cells.</vt:lpstr>
      <vt:lpstr>Dataset</vt:lpstr>
      <vt:lpstr>Methods: The Scanpy library was used  for the analysis</vt:lpstr>
      <vt:lpstr>Workflow of the analysis </vt:lpstr>
      <vt:lpstr>the top 20 highest expressed genes </vt:lpstr>
      <vt:lpstr>Histogram of the total counts of reads per cell</vt:lpstr>
      <vt:lpstr>Histogram of the total counts of detected genes per cell</vt:lpstr>
      <vt:lpstr>scatter plot of the total number of reads per cell vs total number of genes per cell</vt:lpstr>
      <vt:lpstr>Quality control check of the counts post-filtering </vt:lpstr>
      <vt:lpstr>explained variance ratio by each PCA component</vt:lpstr>
      <vt:lpstr>the most impactful genes on the FIRST  THREE PCA components</vt:lpstr>
      <vt:lpstr>graph in UMAP coordinates of 7 different types of MOUSE cells</vt:lpstr>
      <vt:lpstr>K-Means clustering of cells using UMAP components (ADJUSTED RAND SCORE=0.65)</vt:lpstr>
      <vt:lpstr>K-Means clustering of 7 MOUSE cells using UMAP components (ADJUSTED RAND SCORE=0.91)</vt:lpstr>
      <vt:lpstr>dendrogram showing differentially expressed genes for each cell type</vt:lpstr>
      <vt:lpstr>TABLE showing 5 differentially expressed genes for each cell type</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Searching for differentially expressed genes in different CELLS of Mus Musculus.</dc:title>
  <dc:creator>Alexey Efanov</dc:creator>
  <cp:lastModifiedBy>Alexey Efanov</cp:lastModifiedBy>
  <cp:revision>16</cp:revision>
  <dcterms:created xsi:type="dcterms:W3CDTF">2022-01-30T16:52:34Z</dcterms:created>
  <dcterms:modified xsi:type="dcterms:W3CDTF">2022-02-01T17:35:57Z</dcterms:modified>
</cp:coreProperties>
</file>